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4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4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3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6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4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F3376-D3DC-4323-936E-45A2E4F0344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42D34-9C05-48FE-9E4E-445FCB2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ebr1/imuti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4/08/25/4-point-opencv-getperspective-transform-examp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1A9ADC-1403-4812-A754-622DBE52296C}"/>
              </a:ext>
            </a:extLst>
          </p:cNvPr>
          <p:cNvSpPr/>
          <p:nvPr/>
        </p:nvSpPr>
        <p:spPr>
          <a:xfrm>
            <a:off x="4983416" y="2598483"/>
            <a:ext cx="6393598" cy="329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14: Recognizing bubble sheet exams using computer vis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7" y="742606"/>
            <a:ext cx="3477282" cy="27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14305" y="873306"/>
            <a:ext cx="5564344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fontAlgn="base"/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เครื่องสแกนบับเบิ้ลชีทและตัวทดสอบเกรดโดยใช้ </a:t>
            </a:r>
            <a:r>
              <a:rPr lang="en-US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OMR, Python </a:t>
            </a:r>
            <a:r>
              <a:rPr lang="th-TH" sz="20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000" b="1" dirty="0" err="1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endParaRPr lang="en-US" sz="2000" b="1" dirty="0">
              <a:solidFill>
                <a:srgbClr val="222222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8435" y="1387187"/>
            <a:ext cx="8678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Optical Mark Recognition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(OMR)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การรู้จำเครื่องหมายด้วยแสง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วิเคราะห์เอกสารที่ทำการ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marker</a:t>
            </a:r>
            <a:r>
              <a:rPr lang="th-TH" sz="20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โดยอัตโนมัติ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และคำนวนความผลลัพธ์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23937" y="2008789"/>
            <a:ext cx="9215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คำถามแต่ละข้อในการสอบนั้นมีหลายทางเลือก - และคุณใช้ดินสอ 2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</a:t>
            </a:r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เพื่อฝนคำตอบที่ตรงกับคำตอบที่ถูกต้อง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8" name="Picture 4" descr="à¸£à¸¹à¸à¸à¸µà¹ 1: à¸à¸±à¸§à¸­à¸¢à¹à¸²à¸à¸à¸µà¹à¸à¸£à¸­à¸à¹à¸§à¹à¹à¸à¹à¸à¹à¸à¸à¸±à¸à¹à¸à¸´à¹à¸¥à¸à¸µà¹à¹à¸£à¸²à¸à¸°à¹à¸à¹à¹à¸¡à¸·à¹à¸­à¸à¸±à¸à¸à¸²à¸à¸­à¸à¸à¹à¹à¸§à¸£à¹à¸ªà¹à¸à¸à¹à¸à¸­à¸£à¹à¸à¸à¸ªà¸­à¸à¸à¸­à¸à¹à¸£à¸²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88" y="3429000"/>
            <a:ext cx="2514604" cy="335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83395" y="2449218"/>
            <a:ext cx="4137671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h-TH" sz="20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การดำเนินการของเราจะต้องตอบสนอง 7 ขั้นตอนต่อไปนี้: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866" y="2905217"/>
            <a:ext cx="267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</a:t>
            </a:r>
            <a:r>
              <a:rPr lang="en-US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#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1: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ตรวจสอบข้อสอบในภาพ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58865" y="3320627"/>
            <a:ext cx="710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2: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ใช้การแปลงเปอร์สเปคทีฟเพื่อแยกมุมมองจาก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top-down, birds-eye-view</a:t>
            </a:r>
            <a:endParaRPr lang="th-TH" b="0" i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58865" y="3732670"/>
            <a:ext cx="7633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3: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แยกชุดกา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ฝนคำตอบ จาก</a:t>
            </a:r>
            <a:r>
              <a:rPr lang="th-TH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การทำ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perspective transformed</a:t>
            </a:r>
            <a:endParaRPr lang="th-TH" b="0" i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2758" y="4122806"/>
            <a:ext cx="3110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4: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เรียงคำถาม / ฝนคำตอบเป็นแถว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58866" y="4508891"/>
            <a:ext cx="453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5: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ตรวจสอบคำตอบที่ถูกทำเครื่องหมาย สำหรับแต่ละแถว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2757" y="4957723"/>
            <a:ext cx="7224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6: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ค้นหาคำตอบที่ถูกต้องในคีย์คำตอบของเราเพื่อตรวจสอบว่าผู้ใช้ถูกต้อง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35302" y="5406555"/>
            <a:ext cx="3651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ขั้นตอนที่ # 7: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ทำซ้ำสำหรับคำถามทั้งหมดในการสอบ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28350" y="6488668"/>
            <a:ext cx="4806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ส่วนถัดไปของบทช่วยสอนนี้จะครอบคลุมการ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ใช้งาน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จริง  ของอัลกอริทึม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879F2-6860-4081-A7E1-D85A7BB74F23}"/>
              </a:ext>
            </a:extLst>
          </p:cNvPr>
          <p:cNvSpPr/>
          <p:nvPr/>
        </p:nvSpPr>
        <p:spPr>
          <a:xfrm>
            <a:off x="-1" y="-8613"/>
            <a:ext cx="12192000" cy="751374"/>
          </a:xfrm>
          <a:prstGeom prst="rect">
            <a:avLst/>
          </a:prstGeom>
          <a:solidFill>
            <a:srgbClr val="3778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363" y="-75060"/>
            <a:ext cx="10683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Bubble sheet multiple choice scanner and test grader using OMR, Python and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endParaRPr lang="en-US" sz="28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591DB1-CE61-4621-ADAB-0B2F732BCA45}"/>
              </a:ext>
            </a:extLst>
          </p:cNvPr>
          <p:cNvSpPr/>
          <p:nvPr/>
        </p:nvSpPr>
        <p:spPr>
          <a:xfrm>
            <a:off x="5137130" y="433296"/>
            <a:ext cx="5386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1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เครื่องสแกนบ</a:t>
            </a:r>
            <a:r>
              <a:rPr lang="th-TH" b="1" dirty="0" err="1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ับเบิ้ลชีทแ</a:t>
            </a:r>
            <a:r>
              <a:rPr lang="th-TH" b="1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ละตัวทดสอบเกรดโดยใช้ </a:t>
            </a:r>
            <a:r>
              <a:rPr lang="en-US" b="1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OMR, Python </a:t>
            </a:r>
            <a:r>
              <a:rPr lang="th-TH" b="1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b="1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endParaRPr lang="en-US" b="1" dirty="0">
              <a:solidFill>
                <a:srgbClr val="FFFF00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C66B5B-A220-4120-8EF2-7A2487691153}"/>
              </a:ext>
            </a:extLst>
          </p:cNvPr>
          <p:cNvSpPr/>
          <p:nvPr/>
        </p:nvSpPr>
        <p:spPr>
          <a:xfrm>
            <a:off x="1589450" y="802628"/>
            <a:ext cx="6527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ผลลัพธ์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9105D-16EC-4F39-90CE-39CCD1623AAF}"/>
              </a:ext>
            </a:extLst>
          </p:cNvPr>
          <p:cNvSpPr/>
          <p:nvPr/>
        </p:nvSpPr>
        <p:spPr>
          <a:xfrm>
            <a:off x="2052364" y="3378141"/>
            <a:ext cx="1143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กระดาษคำตอบ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4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84902" y="138063"/>
            <a:ext cx="4693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th-TH" sz="24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เครื่องสแกนการทดสอบของเราและผลลัพธ์ที่ได้คะแนน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588" t="67212" r="41470" b="28605"/>
          <a:stretch/>
        </p:blipFill>
        <p:spPr>
          <a:xfrm>
            <a:off x="-4932" y="670999"/>
            <a:ext cx="6024283" cy="4303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112" y="1119234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ตัวอย่างของเราขอลอง </a:t>
            </a:r>
            <a:r>
              <a:rPr lang="en-US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test_02</a:t>
            </a:r>
            <a:r>
              <a:rPr lang="en-US" b="0" i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png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218" name="Picture 2" descr="à¸£à¸¹à¸à¸à¸µà¹ 11: à¸à¸²à¸£à¹à¸à¹à¸à¸²à¸£à¸à¸£à¸­à¸à¹à¸ªà¹à¸à¸à¸­à¸à¸à¸³à¹à¸«à¹à¹à¸£à¸²à¸ªà¸²à¸¡à¸²à¸£à¸à¹à¸à¸´à¸à¹à¸à¸¢à¸à¹à¸­à¸à¸­à¸à¹à¸à¸à¸à¸­à¸à¸à¸²à¸£à¸ªà¸­à¸à¸à¸µà¹à¸­à¸²à¸à¸ªà¹à¸à¸à¸¥à¸à¹à¸­à¸à¸§à¸²à¸¡à¸ªà¸¡à¸à¸¹à¸£à¸à¹à¸à¸­à¸à¸à¸²à¸£à¸ªà¸­à¸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49" y="1512446"/>
            <a:ext cx="3931320" cy="317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à¸£à¸¹à¸à¸à¸µà¹ 12: à¸à¸²à¸£à¸ªà¸£à¹à¸²à¸à¹à¸à¸£à¸·à¹à¸­à¸à¸ªà¹à¸à¸à¸à¸±à¸à¹à¸à¸´à¹à¸¥à¸à¸µà¸à¹à¸¥à¸°à¹à¸à¸£à¸·à¹à¸­à¸à¸à¸à¸ªà¸­à¸à¸à¸±à¸à¹à¸£à¸µà¸¢à¸à¹à¸à¸¢à¹à¸à¹ Python à¹à¸¥à¸° OpenC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81" y="1595250"/>
            <a:ext cx="4392706" cy="39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89683" y="1172576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คราวนี้ผู้อ่านทำได้ดีขึ้นเล็กน้อยได้คะแนน 60%: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5491" t="34095" r="41371" b="61373"/>
          <a:stretch/>
        </p:blipFill>
        <p:spPr>
          <a:xfrm>
            <a:off x="6104964" y="653070"/>
            <a:ext cx="6060141" cy="466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006" y="468371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sz="2400" b="1" dirty="0">
                <a:solidFill>
                  <a:srgbClr val="22222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นี้แสดงให้เห็นถึงวิธีการสร้างเครื่องสแกนบับเบิ้ลชีทและเครื่องทดสอ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บให้คะแนน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vision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Image processing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โดยเฉพาะเราใช้วิธีการ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จดจำด้วยแสง 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OMR)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ซึ่งช่วยให้เราสามารถรวบรวมเอกสารที่ทำเครื่องหมายและ  วิเคราะห์ผลลัพธ์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โดยอัตโนมัติ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ในที่สุดได้จัดทำ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b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ที่คุณสามารถใช้สำหรับการสร้างระบบการให้คะแนนการทดสอบแผ่นบับเบิ้ลของคุณเอง</a:t>
            </a:r>
          </a:p>
        </p:txBody>
      </p:sp>
    </p:spTree>
    <p:extLst>
      <p:ext uri="{BB962C8B-B14F-4D97-AF65-F5344CB8AC3E}">
        <p14:creationId xmlns:p14="http://schemas.microsoft.com/office/powerpoint/2010/main" val="66338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" y="834364"/>
            <a:ext cx="154426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test_grader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882" t="35316" r="41765" b="38540"/>
          <a:stretch/>
        </p:blipFill>
        <p:spPr>
          <a:xfrm>
            <a:off x="73152" y="1203696"/>
            <a:ext cx="5916707" cy="26894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9859" y="225250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2-7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เรานำเข้าแพ็คเกจ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ที่จำเป็น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9859" y="529807"/>
            <a:ext cx="542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OpenCV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Numpy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ไว้ในระบบของคุณแล้ว แต่คุณ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อาจ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ไม่มี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3"/>
              </a:rPr>
              <a:t>imutils</a:t>
            </a:r>
            <a:r>
              <a:rPr lang="th-TH" b="0" i="0" u="none" strike="noStrike" dirty="0">
                <a:solidFill>
                  <a:srgbClr val="428BC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รุ่นล่าสุด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39092" y="815798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4ED0"/>
                </a:solidFill>
                <a:effectLst/>
                <a:latin typeface="Monaco"/>
              </a:rPr>
              <a:t>pip </a:t>
            </a:r>
            <a:r>
              <a:rPr lang="en-US" b="0" i="0" dirty="0">
                <a:solidFill>
                  <a:srgbClr val="002D7A"/>
                </a:solidFill>
                <a:effectLst/>
                <a:latin typeface="Monaco"/>
              </a:rPr>
              <a:t>install</a:t>
            </a:r>
            <a:r>
              <a:rPr lang="en-US" b="0" i="0" dirty="0">
                <a:solidFill>
                  <a:srgbClr val="006FE0"/>
                </a:solidFill>
                <a:effectLst/>
                <a:latin typeface="Monaco"/>
              </a:rPr>
              <a:t> --</a:t>
            </a:r>
            <a:r>
              <a:rPr lang="en-US" b="0" i="0" dirty="0">
                <a:solidFill>
                  <a:srgbClr val="004ED0"/>
                </a:solidFill>
                <a:effectLst/>
                <a:latin typeface="Monaco"/>
              </a:rPr>
              <a:t>upgrade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Monaco"/>
              </a:rPr>
              <a:t>imutils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5687" t="64249" r="41568" b="31742"/>
          <a:stretch/>
        </p:blipFill>
        <p:spPr>
          <a:xfrm>
            <a:off x="6073774" y="1187336"/>
            <a:ext cx="5988423" cy="412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9985" y="15913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10-12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แยกวิเคราะห์อาร์กิวเมนต์บรรทัดคำสั่งของเรา เราต้องการสวิตช์เพียงอันเดียวที่ </a:t>
            </a:r>
            <a:r>
              <a:rPr lang="en-US" b="0" i="0" dirty="0">
                <a:solidFill>
                  <a:srgbClr val="006FE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--image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ซึ่งเป็นเส้นทางไปยังภาพทดสอบเพื่อทดสอบ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9985" y="2176733"/>
            <a:ext cx="340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en-US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17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กำหนดคำตอบ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</a:t>
            </a:r>
            <a:r>
              <a:rPr lang="en-US" b="0" i="0" dirty="0">
                <a:solidFill>
                  <a:srgbClr val="002D7A"/>
                </a:solidFill>
                <a:effectLst/>
                <a:latin typeface="inherit"/>
              </a:rPr>
              <a:t>ANSWER_KEY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73774" y="2516711"/>
            <a:ext cx="6334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ในฐานะที่เป็นชื่อของตัวแปรที่แนะนำ </a:t>
            </a:r>
            <a:r>
              <a:rPr lang="en-US" b="0" i="0" dirty="0">
                <a:solidFill>
                  <a:srgbClr val="002D7A"/>
                </a:solidFill>
                <a:effectLst/>
                <a:latin typeface="inherit"/>
              </a:rPr>
              <a:t>ANSWER_KEY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  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ให้การแมปจำนวนเต็มของ </a:t>
            </a:r>
            <a:r>
              <a:rPr lang="th-TH" b="0" i="1" dirty="0">
                <a:solidFill>
                  <a:srgbClr val="555555"/>
                </a:solidFill>
                <a:effectLst/>
                <a:latin typeface="Helvetica Neue"/>
              </a:rPr>
              <a:t>หมายเลขคำถาม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ไปยังข้อฝนคำตอบ</a:t>
            </a:r>
            <a:r>
              <a:rPr lang="th-TH" b="0" i="1" dirty="0">
                <a:solidFill>
                  <a:srgbClr val="555555"/>
                </a:solidFill>
                <a:effectLst/>
                <a:latin typeface="Helvetica Neue"/>
              </a:rPr>
              <a:t>ที่ถูกต้อง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19985" y="32300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ในกรณีนี้คีย์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0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คำถามแรก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ในขณะที่ค่า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B”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เป็นคำตอบที่ถูกต้อง (เนื่องจาก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B”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เป็นดัชนี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ในสตริง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ABCDE”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ในฐานะที่เป็นตัวอย่างที่สองพิจารณาสำคัญของ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ที่แมค่าเป็น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- นี้จะแสดงให้เห็นว่าคำตอบของคำถามที่สองคือ  “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E”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25588" y="4245778"/>
            <a:ext cx="1976580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 # 1:</a:t>
            </a:r>
            <a:r>
              <a:rPr lang="th-TH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 # 2:</a:t>
            </a:r>
            <a:r>
              <a:rPr lang="th-TH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 # 3:</a:t>
            </a:r>
            <a:r>
              <a:rPr lang="th-TH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 # 4:</a:t>
            </a:r>
            <a:r>
              <a:rPr lang="th-TH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 # 5:</a:t>
            </a:r>
            <a:r>
              <a:rPr lang="th-TH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1009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2608"/>
            <a:ext cx="27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ต่อไปเรามาประมวลผลภาพอินพุตของเรา: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84" t="45599" r="41568" b="43072"/>
          <a:stretch/>
        </p:blipFill>
        <p:spPr>
          <a:xfrm>
            <a:off x="161006" y="661940"/>
            <a:ext cx="5970494" cy="11654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006" y="1873518"/>
            <a:ext cx="6367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21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เราโหลดรูปภาพจากดิสก์ตามด้วยการแปลงเป็นสีเทา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grayscale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22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</a:p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th-TH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23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 ทำ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ให้ภาพเบลอ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blurring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เพื่อลดสัญญาณรบกวนความถี่สูง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high frequency noise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 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006" y="25579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จากนั้นเราใช้เครื่องตรวจจับขอบ 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Canny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  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24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เพื่อค้นหา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ขอบ / เค้าโครง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ของการสอบ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50" name="Picture 2" descr="à¸£à¸¹à¸à¸à¸µà¹ 2: à¸à¸²à¸£à¹à¸à¹à¸à¸²à¸£à¸à¸£à¸§à¸à¸à¸±à¸à¸à¸­à¸à¸à¸±à¸à¸à¸²à¸£à¸à¸à¸ªà¸­à¸à¸à¸­à¸à¹à¸£à¸²à¸à¸°à¹à¸à¸¢à¹à¸«à¹à¹à¸«à¹à¸à¹à¸à¸£à¸à¸£à¹à¸²à¸à¸à¸­à¸à¸à¸£à¸°à¸à¸²à¸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70" y="69524"/>
            <a:ext cx="3602366" cy="47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31522" y="4599997"/>
            <a:ext cx="50994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การใช้การตรวจจับขอบกับการทดสอบของเราจะเผยให้เห็นโครงร่างของกระดาษ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005" y="3429000"/>
            <a:ext cx="68791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สังเกตว่ามีการกำหนดขอบของเอกสาร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ไว้อย่างชัดเจน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โดยมี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จุดยอดทั้ง</a:t>
            </a:r>
            <a:r>
              <a:rPr lang="th-TH" sz="2000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4 จุด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ของการสอบ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อยู่ในภาพ</a:t>
            </a:r>
          </a:p>
          <a:p>
            <a:pPr fontAlgn="base"/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การได้รับภาพเงาของเอกสารนี้  </a:t>
            </a:r>
            <a:r>
              <a:rPr lang="th-TH" sz="20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มีความสำคัญอย่างยิ่ง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ในขั้นตอนต่อไปของเราเนื่องจากเราจะใช้เป็น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mark </a:t>
            </a:r>
            <a:r>
              <a:rPr lang="th-TH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ในการเปลี่ยนมุมมองให้เป็นแบบทดสอบเพื่อให้ได้มุมมองที่ชัดเจน</a:t>
            </a:r>
            <a:r>
              <a:rPr lang="en-US" sz="2000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top-down, birds-eye-view</a:t>
            </a:r>
            <a:endParaRPr lang="th-TH" sz="2000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030531-881A-444D-80B9-5BF40DECD38D}"/>
              </a:ext>
            </a:extLst>
          </p:cNvPr>
          <p:cNvSpPr/>
          <p:nvPr/>
        </p:nvSpPr>
        <p:spPr>
          <a:xfrm>
            <a:off x="6515014" y="518696"/>
            <a:ext cx="126367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01Canny.py</a:t>
            </a:r>
          </a:p>
        </p:txBody>
      </p:sp>
    </p:spTree>
    <p:extLst>
      <p:ext uri="{BB962C8B-B14F-4D97-AF65-F5344CB8AC3E}">
        <p14:creationId xmlns:p14="http://schemas.microsoft.com/office/powerpoint/2010/main" val="94175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86" t="40022" r="41863" b="23551"/>
          <a:stretch/>
        </p:blipFill>
        <p:spPr>
          <a:xfrm>
            <a:off x="0" y="0"/>
            <a:ext cx="5934635" cy="3747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4635" y="163658"/>
            <a:ext cx="6257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ตอนนี้เรามีโครงร่างของการสอบของเราที่เราใช้ </a:t>
            </a:r>
            <a:r>
              <a:rPr lang="en-US" b="0" i="0" dirty="0">
                <a:solidFill>
                  <a:srgbClr val="333333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cv2.findContours</a:t>
            </a:r>
            <a:r>
              <a:rPr lang="en-US" b="0" i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ฟังก์ชันเพื่อค้นหาบรรทัดที่สอดคล้องกับการสอบ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34635" y="78217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เราทำสิ่งนี้โดยการจัดเรียงรูปทรงตาม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พื้นที่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(จากมากไปหาน้อยที่สุด) ใน  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37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(หลังจากตรวจสอบให้แน่ใจว่ามีอย่างน้อยหนึ่งรูปร่างที่พบใน  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34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 นี่หมายความว่ารูปทรงที่มีขนาดใหญ่กว่าจะถูกวางไว้ที่ด้านหน้าของรายการในขณะที่รูปทรงที่มีขนาดเล็กจะปรากฏขึ้นไกลออกไปในรายการ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เราตั้งสมมติฐานว่าการสอบของเราจะเป็น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จุดโฟกัสหลักของภาพ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และทำให้มีขนาดใหญ่กว่าวัตถุอื่น ๆ ในภาพ สมมติฐานนี้ช่วยให้เรา "กรอง" รูปทรงของเราเพียงแค่ตรวจสอบพื้นที่และรู้ว่ารูปร่างที่สอดคล้องกับการสอบควรอยู่ใกล้กับด้านหน้าของรายการ</a:t>
            </a:r>
          </a:p>
        </p:txBody>
      </p:sp>
      <p:sp>
        <p:nvSpPr>
          <p:cNvPr id="7" name="Rectangle 6"/>
          <p:cNvSpPr/>
          <p:nvPr/>
        </p:nvSpPr>
        <p:spPr>
          <a:xfrm>
            <a:off x="21837" y="3818661"/>
            <a:ext cx="6639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อย่างไรก็ตาม  </a:t>
            </a:r>
            <a:r>
              <a:rPr lang="th-TH" b="0" i="1" dirty="0">
                <a:solidFill>
                  <a:srgbClr val="555555"/>
                </a:solidFill>
                <a:effectLst/>
                <a:latin typeface="Helvetica Neue"/>
              </a:rPr>
              <a:t>พื้นที่และขนาดของรูปร่าง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ไม่เพียงพอ - เราควรตรวจสอบจำนวนของ  </a:t>
            </a:r>
            <a:r>
              <a:rPr lang="th-TH" b="0" i="1" dirty="0">
                <a:solidFill>
                  <a:srgbClr val="555555"/>
                </a:solidFill>
                <a:effectLst/>
                <a:latin typeface="Helvetica Neue"/>
              </a:rPr>
              <a:t>จุดยอด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บนรูปร่าง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837" y="4259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การเรียงลำดับ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contours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th-TH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40 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approximate 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ลดความซับซ้อน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ของจำนวนจุดใน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contour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ทำให้มันเป็นรูปทรงเรขาคณิต "ขั้นพื้นฐานมากขึ้น" 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837" y="49771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47</a:t>
            </a:r>
            <a:r>
              <a:rPr lang="en-US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เราทำการตรวจสอบเพื่อดู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approximated contour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ของเรามี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4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จุดหรือไม่และถ้าเป็นเช่นนั้น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เราถือว่าเราได้พบข้อสอบแล้ว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ด้านล่างฉันได้รวมภาพตัวอย่างที่แสดงให้เห็นถึง   ตัวแปร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docCnt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ที่วาดบนภาพต้นฉบับ:</a:t>
            </a:r>
          </a:p>
        </p:txBody>
      </p:sp>
      <p:pic>
        <p:nvPicPr>
          <p:cNvPr id="3074" name="Picture 2" descr="à¸£à¸¹à¸à¸à¸µà¹ 3: à¸à¸±à¸§à¸­à¸¢à¹à¸²à¸à¸à¸²à¸£à¸§à¸²à¸à¹à¸ªà¹à¸à¸à¸­à¸à¸à¸µà¹à¹à¸à¸µà¹à¸¢à¸§à¸à¹à¸­à¸à¸à¸±à¸à¸à¸²à¸£à¸ªà¸­à¸à¹à¸à¸ à¸²à¸à¸à¹à¸à¸à¸à¸±à¸à¸à¸­à¸à¹à¸£à¸²à¸à¸¶à¹à¸à¸£à¸°à¸à¸¸à¸§à¹à¸²à¹à¸£à¸²à¹à¸à¹à¸à¸à¸à¸²à¸£à¸à¸à¸ªà¸­à¸à¹à¸ªà¸£à¹à¸à¹à¸£à¸µà¸¢à¸à¸£à¹à¸­à¸¢à¹à¸¥à¹à¸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77" y="2762055"/>
            <a:ext cx="2878082" cy="37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096000" y="6325010"/>
            <a:ext cx="4571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ตัวอย่างการวาดเส้นขอบที่เกี่ยวข้องกับการสอบในภาพต้นฉบับของเรา</a:t>
            </a:r>
            <a:endParaRPr lang="en-US" dirty="0">
              <a:solidFill>
                <a:srgbClr val="55555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326144-9379-4B2A-9BBB-EA365DC9A935}"/>
              </a:ext>
            </a:extLst>
          </p:cNvPr>
          <p:cNvSpPr/>
          <p:nvPr/>
        </p:nvSpPr>
        <p:spPr>
          <a:xfrm>
            <a:off x="4839902" y="3328012"/>
            <a:ext cx="136280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02docCnt.py</a:t>
            </a:r>
          </a:p>
        </p:txBody>
      </p:sp>
    </p:spTree>
    <p:extLst>
      <p:ext uri="{BB962C8B-B14F-4D97-AF65-F5344CB8AC3E}">
        <p14:creationId xmlns:p14="http://schemas.microsoft.com/office/powerpoint/2010/main" val="133708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788" y="161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ตอนนี้เราได้ใช้รูปทรงเพื่อค้นหาโครงร่างของการสอบ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เราสามารถนำ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perspective transform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เพื่อให้ได้มุมมองจากมุมมอง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top-down, birds-eye-view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490" t="62506" r="41765" b="27733"/>
          <a:stretch/>
        </p:blipFill>
        <p:spPr>
          <a:xfrm>
            <a:off x="107576" y="923330"/>
            <a:ext cx="5988424" cy="1004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7651" y="1927378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ในกรณีนี้เราจะใช้  ฟังก์ชัน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four_point_transform</a:t>
            </a:r>
            <a:r>
              <a:rPr lang="en-US" b="0" i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941" y="22850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1.Orders the (x, y)-coordinates of our contours in a specific, reproducible manner.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8940" y="2576401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2.Applies a perspective transform to the region.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59" y="29555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การแปลง</a:t>
            </a:r>
            <a:r>
              <a:rPr lang="th-TH" b="0" i="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เปอร์</a:t>
            </a:r>
            <a:r>
              <a:rPr lang="th-TH" b="0" i="0" u="none" strike="noStrike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ส</a:t>
            </a:r>
            <a:r>
              <a:rPr lang="th-TH" b="0" i="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เปค</a:t>
            </a:r>
            <a:r>
              <a:rPr lang="th-TH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</a:t>
            </a:r>
            <a:r>
              <a:rPr lang="th-TH" b="0" i="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ฟฟั</a:t>
            </a:r>
            <a:r>
              <a:rPr lang="th-TH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งก</a:t>
            </a:r>
            <a:r>
              <a:rPr lang="th-TH" b="0" i="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์ชั่น</a:t>
            </a:r>
            <a:r>
              <a:rPr lang="th-TH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นี้จัดการกับการสอบแบบ "เอียง" และเปลี่ยนกลับ เอกสาร: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098" name="Picture 2" descr="à¸£à¸¹à¸à¸à¸µà¹ 4: à¸à¸²à¸£à¸£à¸±à¸à¸¡à¸¸à¸¡à¸¡à¸­à¸à¸à¸²à¸à¸à¸à¸¥à¸à¸¥à¹à¸²à¸à¹à¸¥à¸°à¸¡à¸¸à¸¡à¸ªà¸¹à¸à¸à¸²à¸à¸ à¸²à¸à¸à¹à¸à¸à¸à¸±à¸à¸à¸£à¹à¸­à¸¡à¸à¸±à¸à¹à¸§à¸­à¸£à¹à¸à¸±à¸à¸ªà¸µà¹à¸à¸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8" y="3277044"/>
            <a:ext cx="57150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67358" y="6373469"/>
            <a:ext cx="6096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4: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การได้รับจากบนลงล่าง, มุมมองนกตาของทั้งสองภาพต้นฉบับ</a:t>
            </a:r>
            <a:r>
              <a:rPr lang="th-TH" sz="16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(ซ้าย)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พร้อมด้วยรุ่นสีเทา(ขวา)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26306" y="187065"/>
            <a:ext cx="5719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เอาล่ะตอนนี้เรา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ก็ได้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1. เราพบข้อสอบของเราในภาพต้นฉบับ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2. เราใช้การแปลงเปอร์สเปคทีฟเพื่อรับมุมมอง 90 องศาของเอกสาร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แต่เราจะรู้คำตอบภายในเอกสารได้อย่างไร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ขั้นตอนนี้เริ่มต้นด้วย  </a:t>
            </a:r>
            <a:r>
              <a:rPr lang="en-US" b="0" i="1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binarization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หรือกระบวนการ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thresholding /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การแบ่งส่วน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หน้าเบื้องหน้า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พื้นหลัง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ของภาพ: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364941" y="161365"/>
            <a:ext cx="0" cy="66966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5588" t="26950" r="41667" b="64510"/>
          <a:stretch/>
        </p:blipFill>
        <p:spPr>
          <a:xfrm>
            <a:off x="6633882" y="2150592"/>
            <a:ext cx="5988424" cy="8785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17260" y="2990639"/>
            <a:ext cx="4937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หลังจากใช้วิธีการ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Otsu’s thresholding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การสอบของเราตอนนี้เป็น ภาพ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ไบนารี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32745" t="32876" r="48333" b="26514"/>
          <a:stretch/>
        </p:blipFill>
        <p:spPr>
          <a:xfrm>
            <a:off x="8001526" y="3269490"/>
            <a:ext cx="2962397" cy="357636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34724" y="6065692"/>
            <a:ext cx="575727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sz="14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5:</a:t>
            </a:r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การใช้การกำหนดค่าใหม่ของ </a:t>
            </a:r>
            <a:r>
              <a:rPr lang="en-US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Otsu </a:t>
            </a:r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ช่วยให้เราสามารถแบ่งส่วนหน้าที่เบื้องหน้าออกจากพื้นหลังของภาพ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14754" y="6538079"/>
            <a:ext cx="33425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สังเกตว่า  </a:t>
            </a:r>
            <a:r>
              <a:rPr lang="th-TH" sz="14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พื้นหลัง </a:t>
            </a:r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ของภาพเป็น  </a:t>
            </a:r>
            <a:r>
              <a:rPr lang="th-TH" sz="14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สีดำ</a:t>
            </a:r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ในขณะที่  </a:t>
            </a:r>
            <a:r>
              <a:rPr lang="th-TH" sz="14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พื้นหน้า</a:t>
            </a:r>
            <a:r>
              <a:rPr lang="th-TH" sz="14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  </a:t>
            </a:r>
            <a:r>
              <a:rPr lang="th-TH" sz="1400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สีขาว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504D8F-B219-46CD-8CC8-A7623CFD36EA}"/>
              </a:ext>
            </a:extLst>
          </p:cNvPr>
          <p:cNvSpPr/>
          <p:nvPr/>
        </p:nvSpPr>
        <p:spPr>
          <a:xfrm>
            <a:off x="2637189" y="622332"/>
            <a:ext cx="372775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03Obtaining a top-down, birds-eye.py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807C8-5C95-4557-99E0-534C53EBACA3}"/>
              </a:ext>
            </a:extLst>
          </p:cNvPr>
          <p:cNvSpPr/>
          <p:nvPr/>
        </p:nvSpPr>
        <p:spPr>
          <a:xfrm>
            <a:off x="6455577" y="1861326"/>
            <a:ext cx="130420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04thresh.py</a:t>
            </a:r>
          </a:p>
        </p:txBody>
      </p:sp>
    </p:spTree>
    <p:extLst>
      <p:ext uri="{BB962C8B-B14F-4D97-AF65-F5344CB8AC3E}">
        <p14:creationId xmlns:p14="http://schemas.microsoft.com/office/powerpoint/2010/main" val="201661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506" y="1394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binarization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ครั้งนี้จะช่วยให้เราสามารถใช้เทคนิค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contour extraction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แสดงรูปร่างอีกครั้งเพื่อค้นหาตำแหน่งคำตอบแต่ละข้อในการสอบ:</a:t>
            </a:r>
          </a:p>
          <a:p>
            <a:b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85" t="45599" r="41372" b="24771"/>
          <a:stretch/>
        </p:blipFill>
        <p:spPr>
          <a:xfrm>
            <a:off x="215153" y="739588"/>
            <a:ext cx="6006353" cy="304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153" y="39018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 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64-67 ค้น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หารูปทรงของเรา </a:t>
            </a:r>
            <a:r>
              <a:rPr lang="en-US" dirty="0">
                <a:solidFill>
                  <a:srgbClr val="002D7A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finding contours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 จากภาพไบนารีตามด้วยการเริ่มต้น 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questionCnts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list 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contours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ที่สอดคล้องกับคำถาม / และคำตอบ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ในการพิจารณา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พื้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นที่ใดของภาพที่มีฝน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คำตอบ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เราจะวนลูปแต่ละเส้นของแต่ละเส้น ( 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70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153" y="482515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สำหรับแต่ละรูปทรงเหล่านี้เราคำนวณ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bounding box (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Line 73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ซึ่งช่วยให้เราสามารถคำนวณ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อัตราส่วนภาพ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หรือมากกว่าเพียงแค่อัตราส่วนของความกว้างต่อความสูง ( </a:t>
            </a:r>
            <a:r>
              <a:rPr lang="en-US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Line 74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เพื่อให้พื้นที่รูปร่างได้รับการพิจารณาว่าเป็นข้อคำตอบพื้นที่ควรจะ:</a:t>
            </a:r>
          </a:p>
          <a:p>
            <a:pPr fontAlgn="base">
              <a:buFont typeface="+mj-lt"/>
              <a:buAutoNum type="arabicPeriod"/>
            </a:pP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กว้างและสูงพอ (ในกรณีนี้อย่างน้อย 20 พิกเซลทั้ง 2 มิติ)</a:t>
            </a:r>
          </a:p>
          <a:p>
            <a:pPr fontAlgn="base">
              <a:buFont typeface="+mj-lt"/>
              <a:buAutoNum type="arabicPeriod"/>
            </a:pP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มีอัตราส่วนภาพ </a:t>
            </a:r>
            <a:r>
              <a:rPr lang="en-US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approximately</a:t>
            </a:r>
            <a:r>
              <a:rPr lang="th-TH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เท่ากับ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2548" t="19281" r="49118" b="41155"/>
          <a:stretch/>
        </p:blipFill>
        <p:spPr>
          <a:xfrm>
            <a:off x="7958664" y="1238173"/>
            <a:ext cx="2621683" cy="31824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62165" y="4587272"/>
            <a:ext cx="562983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6: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 </a:t>
            </a:r>
            <a:r>
              <a:rPr lang="en-US" sz="16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contour filtering</a:t>
            </a:r>
            <a:r>
              <a:rPr lang="th-TH" sz="16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ช่วยให้เราสามารถค้นหาคำตอบฝนคำถามทั้งหมดในซอฟต์แวร์การรู้จำการสอบแผ่นบับเบิ้ลของเรา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562165" y="161365"/>
            <a:ext cx="0" cy="66966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79409" y="5296661"/>
            <a:ext cx="5197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สังเกตว่า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จะเน้นเฉพาะ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บริเวณคำถามของการสอบเท่านั้นและไม่มีอะไรอื่นอีก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ตอนนี้เราสามารถไปยังส่วน "การให้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คะแนน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" ของระบบ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OMR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D1757-0A7A-4671-9CC4-2EF248135C57}"/>
              </a:ext>
            </a:extLst>
          </p:cNvPr>
          <p:cNvSpPr/>
          <p:nvPr/>
        </p:nvSpPr>
        <p:spPr>
          <a:xfrm>
            <a:off x="6643456" y="148216"/>
            <a:ext cx="5548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ตราบใดที่ยังมีการตรวจสอบเหล่านี้เราสามาร</a:t>
            </a:r>
            <a:r>
              <a:rPr lang="th-TH" dirty="0" err="1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ถอัป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เดต  รายการ</a:t>
            </a:r>
            <a:r>
              <a:rPr lang="en-US" dirty="0" err="1">
                <a:solidFill>
                  <a:srgbClr val="002D7A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questionCnts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และทำเครื่องหมาย พื้นที่ฝนคำตอบ</a:t>
            </a:r>
          </a:p>
          <a:p>
            <a:pPr fontAlgn="base"/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ด้านล่างฉันได้รวมภาพหน้าจอที่ดึง</a:t>
            </a:r>
            <a:r>
              <a:rPr lang="th-TH" dirty="0" err="1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เอาท์พุท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 </a:t>
            </a:r>
            <a:r>
              <a:rPr lang="en-US" dirty="0" err="1">
                <a:solidFill>
                  <a:srgbClr val="002D7A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questionCnts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   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ไว้ในภาพ: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B0FE3-4BE6-4D62-A8AB-A0F99AA8734B}"/>
              </a:ext>
            </a:extLst>
          </p:cNvPr>
          <p:cNvSpPr/>
          <p:nvPr/>
        </p:nvSpPr>
        <p:spPr>
          <a:xfrm>
            <a:off x="6643456" y="1053507"/>
            <a:ext cx="19309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05questionCnts.py</a:t>
            </a:r>
          </a:p>
        </p:txBody>
      </p:sp>
    </p:spTree>
    <p:extLst>
      <p:ext uri="{BB962C8B-B14F-4D97-AF65-F5344CB8AC3E}">
        <p14:creationId xmlns:p14="http://schemas.microsoft.com/office/powerpoint/2010/main" val="188218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88" t="29739" r="41568" b="47778"/>
          <a:stretch/>
        </p:blipFill>
        <p:spPr>
          <a:xfrm>
            <a:off x="143435" y="125506"/>
            <a:ext cx="6006353" cy="23128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502" y="26092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อันดับแรกเราต้องเรียงลำดับ</a:t>
            </a:r>
            <a:r>
              <a:rPr lang="th-TH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คำถาม</a:t>
            </a:r>
            <a:r>
              <a:rPr lang="en-US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questionCnts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  จากบนลงล่าง เพื่อให้มั่นใจว่าแถวของคำถามที่อยู่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ใกล้กับด้านบนสุด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ของการสอบจะปรากฏขึ้น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ลำดับ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แรก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ในรายการที่เรียงลำดับ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นอกจากนี้เรายังเริ่มต้นตัวแปรเพื่อติดตามจำนวน   คำตอบที่</a:t>
            </a:r>
            <a:r>
              <a:rPr lang="th-TH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ถูกต้อง</a:t>
            </a:r>
            <a:r>
              <a:rPr lang="en-US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correct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502" y="36248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 90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เราเริ่มวนรอบคำถามของเรา เนื่องจากคำถามแต่ละข้อมี 5 คำตอบที่เป็นไปได้เราจะใช้การแบ่งอาร์เรย์ของ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NumPy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และการเรียงเส้นหั่นเพื่อเรียงลำดับ  </a:t>
            </a:r>
            <a:r>
              <a:rPr lang="en-US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current set </a:t>
            </a:r>
            <a:r>
              <a:rPr lang="th-TH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i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contours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จากซ้ายไปขวา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502" y="47343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เหตุผลวิธีการทำงานนี้เป็นเพราะเราได้เรียงรูปทรงของเราจากบนลงล่าง เรา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รู้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ว่าคำตอบ มี5คำตอบ สำหรับคำถามแต่ละข้อจะปรากฏตามลำดับในรายการของเรา -  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แต่เรา  </a:t>
            </a:r>
            <a:r>
              <a:rPr lang="th-TH" b="1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ไม่ทราบ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ว่าคำตอบเหล่านี้จะเรียงลำดับจากซ้ายไปขวา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เรียงลำดับ </a:t>
            </a:r>
            <a:r>
              <a:rPr lang="th-TH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</a:t>
            </a:r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94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และทำให้แน่ใจว่าแต่ละแถวของรูปทรงจะถูกจัดเรียงเป็นแถวจากซ้ายไปขวา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1039" y="359032"/>
            <a:ext cx="5317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เพื่อให้เห็นภาพแนวคิดนี้ภาพหน้าจอด้านล่างที่แสดงคำถามแต่ละแถวเป็นสีแยกกัน: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00800" y="151475"/>
            <a:ext cx="0" cy="66966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039" t="27995" r="48922" b="32266"/>
          <a:stretch/>
        </p:blipFill>
        <p:spPr>
          <a:xfrm>
            <a:off x="7708995" y="954722"/>
            <a:ext cx="3299012" cy="40879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91099" y="5067940"/>
            <a:ext cx="5700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Helvetica Neue"/>
              </a:rPr>
              <a:t>รูปที่ 7: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การเรียงลำดับรูปทรงของเราจากบนลงล่างตามด้วยซ้ายไปขวาเราสามารถแยกแต่ละแถวของคำตอบ ดังนั้นแต่ละแถวจะเท่ากับคำตอบสำหรับหนึ่งคำถาม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61514" y="5743970"/>
            <a:ext cx="5630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เมื่อได้รับแถวของคำตอบขั้นตอนต่อไปคือการกำหนดว่าจะจุดฝนคำตอบ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เราสามารถทำสิ่งนี้ให้สำเร็จได้โดยใช้  ภาพ</a:t>
            </a:r>
            <a:r>
              <a:rPr lang="en-US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thresh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 และนับจำนวนพิกเซลที่ไม่เป็นศูนย์ (เช่น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พิกเซลหน้า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 ในแต่ละ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พื้นที่ของจุดฝนคำตอบ</a:t>
            </a:r>
            <a:endParaRPr lang="th-TH" b="0" dirty="0">
              <a:solidFill>
                <a:srgbClr val="555555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E03B78-C343-4CBB-A107-1AF31867354F}"/>
              </a:ext>
            </a:extLst>
          </p:cNvPr>
          <p:cNvSpPr/>
          <p:nvPr/>
        </p:nvSpPr>
        <p:spPr>
          <a:xfrm>
            <a:off x="6403236" y="709360"/>
            <a:ext cx="219502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06rows of bubbles.py</a:t>
            </a:r>
          </a:p>
        </p:txBody>
      </p:sp>
    </p:spTree>
    <p:extLst>
      <p:ext uri="{BB962C8B-B14F-4D97-AF65-F5344CB8AC3E}">
        <p14:creationId xmlns:p14="http://schemas.microsoft.com/office/powerpoint/2010/main" val="423766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84" t="32004" r="41568" b="39760"/>
          <a:stretch/>
        </p:blipFill>
        <p:spPr>
          <a:xfrm>
            <a:off x="161365" y="161364"/>
            <a:ext cx="5970494" cy="29045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365" y="3065929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98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จัดการวนลูปของแต่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ละจุดฝนคำตอบที่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เรียงลำดับในแถว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364" y="3435261"/>
            <a:ext cx="63927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จากนั้นเราสร้าง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mark 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สำหรับจุดฝนคำตอบปัจจุบัน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101</a:t>
            </a:r>
            <a:r>
              <a:rPr lang="en-US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และนับจำนวนพิกเซลที่ไม่เป็น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0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ในพื้นที่ที่ถูก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maek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( </a:t>
            </a:r>
            <a:r>
              <a:rPr lang="th-TH" b="1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107 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และ 108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 ยิ่งเรานับจำนวนพิกเซลที่ไม่เป็น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0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แล้วยิ่งมีจำนวน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foreground pixels 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มากขึ้นและจุดฝนคำตอบที่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มีจำนวนที่ไม่เป็น0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ดัชนีของจุดฝนคำตอบที่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ผู้ทดสอบทดสอบได้รับใน 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bubbled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 </a:t>
            </a:r>
            <a:r>
              <a:rPr lang="th-TH" b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บรรทัดที่ 113 และ 114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)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ด้านล่างฉันได้รวมตัวอย่างของการสร้างและใช้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mark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กับแต่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ละจุดฝนคำตอบที่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เกี่ยวข้องกับคำถาม:</a:t>
            </a:r>
          </a:p>
        </p:txBody>
      </p:sp>
      <p:pic>
        <p:nvPicPr>
          <p:cNvPr id="5122" name="Picture 2" descr="à¸£à¸¹à¸à¸à¸µà¹ 8: à¸à¸±à¸§à¸­à¸¢à¹à¸²à¸à¸à¸­à¸à¸à¸²à¸£à¸ªà¸£à¹à¸²à¸à¸¡à¸²à¸ªà¸à¹à¸ªà¸³à¸«à¸£à¸±à¸à¹à¸à¹à¸¥à¸°à¸à¸­à¸à¹à¸à¹à¸à¸§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71" y="290656"/>
            <a:ext cx="2584029" cy="32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21764" y="3535528"/>
            <a:ext cx="390844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th-TH" sz="16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8: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ตัวอย่างของการสร้าง</a:t>
            </a:r>
            <a:r>
              <a:rPr lang="en-US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mark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สำหรับแต่ละ</a:t>
            </a:r>
            <a:r>
              <a:rPr lang="th-TH" sz="1600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จุดฝนคำตอบ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ในแถว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9403" y="4010205"/>
            <a:ext cx="5562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เห็นได้ชัด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ว่าจุดฝนคำตอบ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B”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มีพิกเซลที่มี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มากที่สุด ดังนั้นจึง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เป็นจุดฝนคำตอบที่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ผู้ใช้ฝนในการสอบ</a:t>
            </a:r>
          </a:p>
          <a:p>
            <a:pPr fontAlgn="base"/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โค้ดถัดไปนี้จัดการค้นหาคำตอบที่ถูกต้องใน </a:t>
            </a:r>
            <a:r>
              <a:rPr lang="en-US" b="0" dirty="0">
                <a:solidFill>
                  <a:srgbClr val="002D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ANSWER_KEY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 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อัปเดตตัวแปรผู้ทำ</a:t>
            </a:r>
            <a:r>
              <a:rPr lang="en-US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list 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ที่เกี่ยวข้องและในที่สุดก็</a:t>
            </a:r>
            <a:r>
              <a:rPr lang="th-TH" dirty="0">
                <a:solidFill>
                  <a:srgbClr val="55555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วาดจุดฝนคำตอบที่</a:t>
            </a:r>
            <a:r>
              <a:rPr lang="th-TH" b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ทำเครื่องหมายไว้บนภาพของเรา: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F66E8D-0F92-41EB-8B8C-C217CE961FD1}"/>
              </a:ext>
            </a:extLst>
          </p:cNvPr>
          <p:cNvCxnSpPr/>
          <p:nvPr/>
        </p:nvCxnSpPr>
        <p:spPr>
          <a:xfrm>
            <a:off x="6526683" y="80682"/>
            <a:ext cx="0" cy="66966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44EDEC-8785-4B12-8F21-D43D5A167385}"/>
              </a:ext>
            </a:extLst>
          </p:cNvPr>
          <p:cNvSpPr/>
          <p:nvPr/>
        </p:nvSpPr>
        <p:spPr>
          <a:xfrm>
            <a:off x="6710228" y="161364"/>
            <a:ext cx="1190198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07mask.py</a:t>
            </a:r>
          </a:p>
        </p:txBody>
      </p:sp>
    </p:spTree>
    <p:extLst>
      <p:ext uri="{BB962C8B-B14F-4D97-AF65-F5344CB8AC3E}">
        <p14:creationId xmlns:p14="http://schemas.microsoft.com/office/powerpoint/2010/main" val="90136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87" t="56237" r="41568" b="23846"/>
          <a:stretch/>
        </p:blipFill>
        <p:spPr>
          <a:xfrm>
            <a:off x="107577" y="187281"/>
            <a:ext cx="5988423" cy="1828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77" y="1978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ขึ้นอยู่กับว่าผู้ทำการทดสอบนั้นถูกต้องหรือไม่ถูกต้องให้ผลการสอบสีใดบ้าง หากผู้สอบเป็น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ที่ถูกต้อง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เราจะเน้นคำตอบ  สีเขียว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อย่างไรก็ตามหากผู้ทดสอบทำผิดและทำเครื่องหมายคำตอบที่ไม่ถูกต้องเราจะแจ้งให้พวกเขาทราบโดยเน้น  คำตอบที่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ถูกต้องเป็นสีแดง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194" name="Picture 2" descr="à¸£à¸¹à¸à¸à¸µà¹ 9: à¸à¸²à¸£à¸§à¸²à¸à¸§à¸à¸à¸¥à¸¡ &quot;à¸ªà¸µà¹à¸à¸µà¸¢à¸§&quot; à¹à¸à¸·à¹à¸­à¸à¸³à¹à¸à¸£à¸·à¹à¸­à¸à¸«à¸¡à¸²à¸¢ &quot;à¸à¸¹à¸à¸à¹à¸­à¸&quot; à¸«à¸£à¸·à¸­à¸§à¸à¸à¸¥à¸¡ &quot;à¸ªà¸µà¹à¸à¸&quot; à¹à¸à¸·à¹à¸­à¸à¸³à¹à¸à¸£à¸·à¹à¸­à¸à¸«à¸¡à¸²à¸¢ &quot;à¹à¸¡à¹à¸à¸¹à¸à¸à¹à¸­à¸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3573" r="6850" b="12757"/>
          <a:stretch/>
        </p:blipFill>
        <p:spPr bwMode="auto">
          <a:xfrm>
            <a:off x="1315674" y="2863340"/>
            <a:ext cx="3288484" cy="39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8991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Helvetica Neue"/>
              </a:rPr>
              <a:t>รูปที่ 9: การ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วาดวงกลม "สีเขียว" เพื่อทำเครื่องหมาย "ถูกต้อง" หรือ "สีแดง" วงกลมเพื่อทำเครื่องหมาย "ไม่ถูกต้อง"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64041" y="0"/>
            <a:ext cx="5479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โค้ดสุดท้ายของเราจะจัดการกับคะแนนการสอบและแสดงผลลัพธ์ไปที่หน้าจอของเรา: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203577" y="0"/>
            <a:ext cx="0" cy="669663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5588" t="19630" r="41667" b="66253"/>
          <a:stretch/>
        </p:blipFill>
        <p:spPr>
          <a:xfrm>
            <a:off x="6228744" y="312605"/>
            <a:ext cx="5988424" cy="1452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86464" y="2299995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ด้านล่างคุณสามารถดูผลลัพธ์ของภาพตัวอย่างที่ให้คะแนนแบบเต็ม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196" name="Picture 4" descr="à¸£à¸¹à¸à¸à¸µà¹ 10: à¹à¸ªà¸£à¹à¸à¸ªà¸´à¹à¸à¸£à¸°à¸à¸ OMR à¸à¸­à¸à¹à¸£à¸²à¸ªà¸³à¸«à¸£à¸±à¸à¸à¸²à¸£à¸à¸±à¸à¸¥à¸³à¸à¸±à¸à¸à¸²à¸£à¸ªà¸­à¸à¸à¸­à¸à¸¡à¸à¸¸à¸©à¸¢à¹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11" y="2652610"/>
            <a:ext cx="4744690" cy="42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283284" y="8416744"/>
            <a:ext cx="4908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i="0" dirty="0">
                <a:solidFill>
                  <a:srgbClr val="555555"/>
                </a:solidFill>
                <a:effectLst/>
                <a:latin typeface="Helvetica Neue"/>
              </a:rPr>
              <a:t>รูปที่ 10: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เสร็จสิ้นระบบ 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OMR </a:t>
            </a:r>
            <a:r>
              <a:rPr lang="th-TH" b="0" i="0" dirty="0">
                <a:solidFill>
                  <a:srgbClr val="555555"/>
                </a:solidFill>
                <a:effectLst/>
                <a:latin typeface="Helvetica Neue"/>
              </a:rPr>
              <a:t>ของเราสำหรับการจัดลำดับการสอบของมนุษย์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84325" y="1738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ในกรณีนี้ผู้อ่านได้รับ 80% จากการสอบ คำถามเดียวที่พวกเขาพลาดคือ # 4 ที่พวกเขาทำเครื่องหมาย 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C” 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ไม่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ถูกต้อง</a:t>
            </a:r>
            <a:r>
              <a:rPr lang="en-US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 </a:t>
            </a:r>
            <a:r>
              <a:rPr lang="th-TH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</a:t>
            </a:r>
            <a:r>
              <a:rPr lang="en-US" b="0" i="1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D”</a:t>
            </a:r>
            <a:r>
              <a:rPr lang="th-TH" b="0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เป็นตัวเลือกที่ถูกต้อง)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010" y="2901376"/>
            <a:ext cx="120340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08exam.py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70226" y="2601452"/>
            <a:ext cx="129048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09grader.py</a:t>
            </a:r>
          </a:p>
        </p:txBody>
      </p:sp>
    </p:spTree>
    <p:extLst>
      <p:ext uri="{BB962C8B-B14F-4D97-AF65-F5344CB8AC3E}">
        <p14:creationId xmlns:p14="http://schemas.microsoft.com/office/powerpoint/2010/main" val="885190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953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Helvetica Neue</vt:lpstr>
      <vt:lpstr>inherit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Thiraphong Thiangphadung</dc:creator>
  <cp:lastModifiedBy>User</cp:lastModifiedBy>
  <cp:revision>26</cp:revision>
  <dcterms:created xsi:type="dcterms:W3CDTF">2019-05-15T04:49:58Z</dcterms:created>
  <dcterms:modified xsi:type="dcterms:W3CDTF">2019-05-29T15:40:02Z</dcterms:modified>
</cp:coreProperties>
</file>